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ight Triangle 4"/>
          <p:cNvSpPr/>
          <p:nvPr/>
        </p:nvSpPr>
        <p:spPr>
          <a:xfrm rot="10800000">
            <a:off x="5943600" y="54864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Parallelogram 5"/>
          <p:cNvSpPr/>
          <p:nvPr/>
        </p:nvSpPr>
        <p:spPr>
          <a:xfrm>
            <a:off x="4114800" y="612648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Parallelogram 6"/>
          <p:cNvSpPr/>
          <p:nvPr/>
        </p:nvSpPr>
        <p:spPr>
          <a:xfrm>
            <a:off x="3657600" y="576072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3200400" y="1188720"/>
            <a:ext cx="2743200" cy="822960"/>
          </a:xfrm>
          <a:prstGeom prst="roundRect">
            <a:avLst/>
          </a:prstGeom>
          <a:solidFill>
            <a:srgbClr val="5DB7D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3337560" y="1417320"/>
            <a:ext cx="365760" cy="36576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749039" y="1325880"/>
            <a:ext cx="20116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D1B2A"/>
                </a:solidFill>
                <a:latin typeface="Comic Sans MS"/>
              </a:defRPr>
            </a:pPr>
            <a:r>
              <a:t>ModelIt!</a:t>
            </a:r>
          </a:p>
        </p:txBody>
      </p:sp>
      <p:pic>
        <p:nvPicPr>
          <p:cNvPr id="11" name="Picture 10" descr="G09L1-L07-cov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4114800"/>
            <a:ext cx="2286000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228600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200" b="1">
                <a:solidFill>
                  <a:srgbClr val="0D1B2A"/>
                </a:solidFill>
              </a:defRPr>
            </a:pPr>
            <a:r>
              <a:t>Student Lesson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2743200"/>
            <a:ext cx="8229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800" b="1">
                <a:solidFill>
                  <a:srgbClr val="1A4780"/>
                </a:solidFill>
              </a:defRPr>
            </a:pPr>
            <a:r>
              <a:t>How Social Media Hacks Your Brain</a:t>
            </a:r>
          </a:p>
          <a:p>
            <a:pPr algn="ctr">
              <a:defRPr sz="1500" i="1">
                <a:solidFill>
                  <a:srgbClr val="1A1A2E"/>
                </a:solidFill>
              </a:defRPr>
            </a:pPr>
            <a:r>
              <a:t>Modeling Dopamine, Feedback Loops, and Digital Addiction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86400" y="5029200"/>
            <a:ext cx="32004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 b="1">
                <a:solidFill>
                  <a:srgbClr val="2E86AB"/>
                </a:solidFill>
              </a:defRPr>
            </a:pPr>
            <a:r>
              <a:t>NGSS: HS-LS1-2</a:t>
            </a:r>
          </a:p>
          <a:p>
            <a:pPr algn="r">
              <a:defRPr sz="1200">
                <a:solidFill>
                  <a:srgbClr val="1A1A2E"/>
                </a:solidFill>
              </a:defRPr>
            </a:pPr>
            <a:r>
              <a:t>9th Grade — Level 1: Foundations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1/9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What You Will Learn Today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011680"/>
            <a:ext cx="41148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1A4780"/>
                </a:solidFill>
              </a:defRPr>
            </a:pPr>
            <a:r>
              <a:t>Learning Goals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Model how social media platforms exploit the brain's dopamine reward system to sustain engagement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Explain the feedback loop between notifications, dopamine release, and compulsive phone checking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Predict how increased screen time degrades self-esteem through social comparison mechanisms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Analyze how design features of social media apps are engineered to create habit-forming behavior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54880" y="2011680"/>
            <a:ext cx="393192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1A4780"/>
                </a:solidFill>
              </a:defRPr>
            </a:pPr>
            <a:r>
              <a:t>Key Vocabulary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Dopamine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A neurotransmitter that acts as the brain's reward chemical — released during pleasurable activities like eating, socializing, and receiving likes on social media, reinforcing behaviors that triggered its release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Variable Reward Schedule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A pattern where rewards (likes, comments, notifications) arrive at unpredictable intervals — the same mechanism used in slot machines — which is far more addictive than predictable rewards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Social Comparison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The psychological process of evaluating your own worth, appearance, or success by comparing yourself to others — amplified by curated social media feeds showing highlight reels of other people's lives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Neuroplasticity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The brain's ability to physically rewire itself based on repeated experiences — meaning habitual phone use literally reshapes neural pathways to crave more screen time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2/9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The Big Question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2011680"/>
            <a:ext cx="768096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600" b="1">
                <a:solidFill>
                  <a:srgbClr val="1A4780"/>
                </a:solidFill>
              </a:defRPr>
            </a:pPr>
            <a:r>
              <a:t>Why can't you put your phone down — even when you know you should?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3108960"/>
            <a:ext cx="41148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1A1A2E"/>
                </a:solidFill>
              </a:defRPr>
            </a:pPr>
            <a:r>
              <a:t>Modeling Dopamine, Feedback Loops, and Digital Addiction. Today we'll build a MODEL to discover the answer!</a:t>
            </a:r>
          </a:p>
        </p:txBody>
      </p:sp>
      <p:pic>
        <p:nvPicPr>
          <p:cNvPr id="8" name="Picture 7" descr="G09L1-L07-landsca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2926080"/>
            <a:ext cx="2926080" cy="2926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3/9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Today We Will Build a Model!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75488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i="1">
                <a:solidFill>
                  <a:srgbClr val="2E86AB"/>
                </a:solidFill>
              </a:defRPr>
            </a:pPr>
            <a:r>
              <a:t>A model helps us understand complex systems!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1. LOCATE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Identify the COMPONENTS (parts) of the system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2. ESTABLISH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Connect them with RELATIONSHIPS (+ or -)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3. VISUALIZE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Build your model in ModelIt!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4. EVALUATE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Run SIMULATIONS to test scenarios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5. REVISE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Improve your model based on evidence</a:t>
            </a:r>
          </a:p>
        </p:txBody>
      </p:sp>
      <p:pic>
        <p:nvPicPr>
          <p:cNvPr id="7" name="Picture 6" descr="G09L1-L07-model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79" y="2286000"/>
            <a:ext cx="32004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4/9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1: Sort the Components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3891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500">
                <a:solidFill>
                  <a:srgbClr val="1A1A2E"/>
                </a:solidFill>
              </a:defRPr>
            </a:pPr>
            <a:r>
              <a:t>Sort these components into EXTERNAL (inputs from outside) and INTERNAL (inside the system):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2743200"/>
            <a:ext cx="4389120" cy="228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Your Components:</a:t>
            </a:r>
          </a:p>
          <a:p>
            <a:pPr>
              <a:spcBef>
                <a:spcPts val="600"/>
              </a:spcBef>
              <a:defRPr sz="1600"/>
            </a:pPr>
            <a:r>
              <a:t>     *  Notification Frequency</a:t>
            </a:r>
          </a:p>
          <a:p>
            <a:pPr>
              <a:spcBef>
                <a:spcPts val="600"/>
              </a:spcBef>
              <a:defRPr sz="1600"/>
            </a:pPr>
            <a:r>
              <a:t>     *  Screen Time</a:t>
            </a:r>
          </a:p>
          <a:p>
            <a:pPr>
              <a:spcBef>
                <a:spcPts val="600"/>
              </a:spcBef>
              <a:defRPr sz="1600"/>
            </a:pPr>
            <a:r>
              <a:t>     *  Dopamine Release</a:t>
            </a:r>
          </a:p>
          <a:p>
            <a:pPr>
              <a:spcBef>
                <a:spcPts val="600"/>
              </a:spcBef>
              <a:defRPr sz="1600"/>
            </a:pPr>
            <a:r>
              <a:t>     *  Social Comparison</a:t>
            </a:r>
          </a:p>
          <a:p>
            <a:pPr>
              <a:spcBef>
                <a:spcPts val="600"/>
              </a:spcBef>
              <a:defRPr sz="1600"/>
            </a:pPr>
            <a:r>
              <a:t>     *  Self-Esteem Level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8640" y="5029200"/>
            <a:ext cx="43891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 i="1">
                <a:solidFill>
                  <a:srgbClr val="2E86AB"/>
                </a:solidFill>
              </a:defRPr>
            </a:pPr>
            <a:r>
              <a:t>Think: Which components can we control? Which happen on their own?</a:t>
            </a:r>
          </a:p>
        </p:txBody>
      </p:sp>
      <p:pic>
        <p:nvPicPr>
          <p:cNvPr id="9" name="Picture 8" descr="G09L1-L07-discuss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9" y="1920240"/>
            <a:ext cx="3474720" cy="34747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5/9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2: Connect with Arrows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20240"/>
            <a:ext cx="50292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700"/>
            </a:pPr>
            <a:r>
              <a:t>Draw arrows to show HOW components affect each other:</a:t>
            </a:r>
          </a:p>
          <a:p>
            <a:pPr>
              <a:spcBef>
                <a:spcPts val="1400"/>
              </a:spcBef>
              <a:defRPr sz="1600" b="1">
                <a:solidFill>
                  <a:srgbClr val="228B22"/>
                </a:solidFill>
              </a:defRPr>
            </a:pPr>
            <a:r>
              <a:t>(+) POSITIVE Relationship</a:t>
            </a:r>
          </a:p>
          <a:p>
            <a:pPr>
              <a:defRPr sz="1400"/>
            </a:pPr>
            <a:r>
              <a:t>     When one goes UP, the other goes UP too</a:t>
            </a:r>
          </a:p>
          <a:p>
            <a:pPr>
              <a:spcBef>
                <a:spcPts val="1400"/>
              </a:spcBef>
              <a:defRPr sz="1600" b="1">
                <a:solidFill>
                  <a:srgbClr val="DC143C"/>
                </a:solidFill>
              </a:defRPr>
            </a:pPr>
            <a:r>
              <a:t>(-) NEGATIVE Relationship</a:t>
            </a:r>
          </a:p>
          <a:p>
            <a:pPr>
              <a:defRPr sz="1400"/>
            </a:pPr>
            <a:r>
              <a:t>     When one goes UP, the other goes DOWN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754880"/>
            <a:ext cx="50292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1">
                <a:solidFill>
                  <a:srgbClr val="1A4780"/>
                </a:solidFill>
              </a:defRPr>
            </a:pPr>
            <a:r>
              <a:t>Think About It:</a:t>
            </a:r>
          </a:p>
          <a:p>
            <a:pPr>
              <a:spcBef>
                <a:spcPts val="600"/>
              </a:spcBef>
              <a:defRPr sz="1500" i="1"/>
            </a:pPr>
            <a:r>
              <a:t>When Notification Frequency is high, what chain reaction does it trigger through Dopamine Release, Screen Time, Social Comparison, and ultimately Self-Esteem Level? Where does the feedback loop trap you?</a:t>
            </a:r>
          </a:p>
        </p:txBody>
      </p:sp>
      <p:pic>
        <p:nvPicPr>
          <p:cNvPr id="8" name="Picture 7" descr="G09L1-L07-discuss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0" y="2286000"/>
            <a:ext cx="2926080" cy="2926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6/9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3: Run the Simulation!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20240"/>
            <a:ext cx="45720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Test these scenarios in ModelIt!</a:t>
            </a:r>
          </a:p>
          <a:p>
            <a:pPr>
              <a:spcBef>
                <a:spcPts val="1200"/>
              </a:spcBef>
              <a:defRPr sz="1600" b="1"/>
            </a:pPr>
            <a:r>
              <a:t>Moderate Use, Notifications Off</a:t>
            </a:r>
          </a:p>
          <a:p>
            <a:pPr>
              <a:defRPr sz="1400"/>
            </a:pPr>
            <a:r>
              <a:t>     Set Notification Frequency to low — observe how Dopamine Release, Screen Time, and Self-Esteem respond when the platform can't pull you back in</a:t>
            </a:r>
          </a:p>
          <a:p>
            <a:pPr>
              <a:spcBef>
                <a:spcPts val="1200"/>
              </a:spcBef>
              <a:defRPr sz="1600" b="1"/>
            </a:pPr>
            <a:r>
              <a:t>Heavy Use, All Notifications On</a:t>
            </a:r>
          </a:p>
          <a:p>
            <a:pPr>
              <a:defRPr sz="1400"/>
            </a:pPr>
            <a:r>
              <a:t>     Set Notification Frequency to maximum — observe the dopamine-driven loop that increases Screen Time and escalates Social Comparison</a:t>
            </a:r>
          </a:p>
          <a:p>
            <a:pPr>
              <a:spcBef>
                <a:spcPts val="1200"/>
              </a:spcBef>
              <a:defRPr sz="1600" b="1"/>
            </a:pPr>
            <a:r>
              <a:t>Gradual Escalation</a:t>
            </a:r>
          </a:p>
          <a:p>
            <a:pPr>
              <a:defRPr sz="1400"/>
            </a:pPr>
            <a:r>
              <a:t>     Start with low Notification Frequency and slowly increase it over time — find the tipping point where healthy use becomes compulsive</a:t>
            </a:r>
          </a:p>
          <a:p>
            <a:br/>
            <a:pPr>
              <a:spcBef>
                <a:spcPts val="1600"/>
              </a:spcBef>
              <a:defRPr sz="1600" b="1">
                <a:solidFill>
                  <a:srgbClr val="2E86AB"/>
                </a:solidFill>
              </a:defRPr>
            </a:pPr>
            <a:r>
              <a:t>Watch the activity graphs change!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846320" y="1920240"/>
            <a:ext cx="3931920" cy="3840480"/>
          </a:xfrm>
          <a:prstGeom prst="roundRect">
            <a:avLst/>
          </a:prstGeom>
          <a:solidFill>
            <a:srgbClr val="F0F5FA"/>
          </a:solidFill>
          <a:ln>
            <a:solidFill>
              <a:srgbClr val="2E86A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029200" y="3657600"/>
            <a:ext cx="356616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100" i="1">
                <a:solidFill>
                  <a:srgbClr val="666666"/>
                </a:solidFill>
              </a:defRPr>
            </a:pPr>
            <a:r>
              <a:t>[ModelIt Platform Screenshot - Simulation Results Graph]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7/9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What Did We Discover?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50292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Our Model Showed Us: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Social media platforms exploit the brain's dopamine reward system using the same variable reward schedule as slot machines — unpredictable likes and notifications are more addictive than predictable ones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A positive feedback loop forms: notifications trigger dopamine, dopamine drives more screen time, more screen time means more social comparison, and lower self-esteem drives users to seek more online validation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The tipping point from healthy to compulsive use is driven by notification frequency — once the brain is conditioned to expect constant rewards, it becomes difficult to disengage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Self-esteem erosion is gradual and often invisible to the user, making the damage harder to recognize until it's deeply established in neural pathways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5029200"/>
            <a:ext cx="50292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>
                <a:solidFill>
                  <a:srgbClr val="2E86AB"/>
                </a:solidFill>
              </a:defRPr>
            </a:pPr>
            <a:r>
              <a:t>Answer: You can't put your phone down because social media platforms are engineered to exploit your brain's dopamine reward system. Every notification triggers a small dopamine hit, reinforcing the behavior of checking your phone. The variable timing of likes and comments creates an unpredictable reward schedule — the exact mechanism that makes slot machines addictive. As screen time increases, social comparison intensifies, slowly eroding self-esteem. Lower self-esteem drives you to seek MORE validation online, creating a self-reinforcing loop that literally rewires your brain to crave the next notification.</a:t>
            </a:r>
          </a:p>
        </p:txBody>
      </p:sp>
      <p:pic>
        <p:nvPicPr>
          <p:cNvPr id="8" name="Picture 7" descr="G09L1-L07-cov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440" y="2286000"/>
            <a:ext cx="2743200" cy="274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8/9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0D1B2A"/>
                </a:solidFill>
              </a:defRPr>
            </a:pPr>
            <a:r>
              <a:t>STEM Challenge: Design a Digital Wellness App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75488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E67E22"/>
                </a:solidFill>
              </a:defRPr>
            </a:pPr>
            <a:r>
              <a:t>YOUR ENGINEERING MISSION</a:t>
            </a:r>
          </a:p>
          <a:p>
            <a:pPr>
              <a:spcBef>
                <a:spcPts val="1000"/>
              </a:spcBef>
              <a:defRPr sz="1400"/>
            </a:pPr>
            <a:r>
              <a:t>Design an app or system that helps teenagers recognize and break the dopamine-driven feedback loop by providing real-time awareness of their usage patterns and emotional state.</a:t>
            </a:r>
          </a:p>
          <a:p>
            <a:br/>
            <a:pPr>
              <a:spcBef>
                <a:spcPts val="1000"/>
              </a:spcBef>
              <a:defRPr sz="1600" b="1">
                <a:solidFill>
                  <a:srgbClr val="1A4780"/>
                </a:solidFill>
              </a:defRPr>
            </a:pPr>
            <a:r>
              <a:t>The Challenge:</a:t>
            </a:r>
          </a:p>
          <a:p>
            <a:pPr>
              <a:defRPr sz="1400"/>
            </a:pPr>
            <a:r>
              <a:t>A school district has reported that 73% of its students spend more than 4 hours daily on social media, with school counselors seeing a 40% increase in anxiety and depression referrals. The superintendent has hired your team to design a digital wellness tool that doesn't just limit screen time, but helps students understand WHY they keep going back and gives them strategies to break the cycle.</a:t>
            </a:r>
          </a:p>
          <a:p>
            <a:br/>
            <a:pPr>
              <a:spcBef>
                <a:spcPts val="1000"/>
              </a:spcBef>
              <a:defRPr sz="1600" b="1">
                <a:solidFill>
                  <a:srgbClr val="1A4780"/>
                </a:solidFill>
              </a:defRPr>
            </a:pPr>
            <a:r>
              <a:t>Think Like an Engineer:</a:t>
            </a:r>
          </a:p>
          <a:p>
            <a:pPr>
              <a:spcBef>
                <a:spcPts val="400"/>
              </a:spcBef>
              <a:defRPr sz="1300"/>
            </a:pPr>
            <a:r>
              <a:t>     *  What behavioral indicators would your system monitor to detect when a user is in a compulsive usage loop?</a:t>
            </a:r>
          </a:p>
          <a:p>
            <a:pPr>
              <a:spcBef>
                <a:spcPts val="400"/>
              </a:spcBef>
              <a:defRPr sz="1300"/>
            </a:pPr>
            <a:r>
              <a:t>     *  How would you design interventions that are helpful without being annoying or patronizing?</a:t>
            </a:r>
          </a:p>
          <a:p>
            <a:pPr>
              <a:spcBef>
                <a:spcPts val="400"/>
              </a:spcBef>
              <a:defRPr sz="1300"/>
            </a:pPr>
            <a:r>
              <a:t>     *  What role should peer support or social features play in a digital wellness app?</a:t>
            </a:r>
          </a:p>
        </p:txBody>
      </p:sp>
      <p:pic>
        <p:nvPicPr>
          <p:cNvPr id="7" name="Picture 6" descr="G09L1-L07-st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79" y="2286000"/>
            <a:ext cx="32004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60720"/>
            <a:ext cx="8229600" cy="868680"/>
          </a:xfrm>
          <a:prstGeom prst="rect">
            <a:avLst/>
          </a:prstGeom>
          <a:solidFill>
            <a:srgbClr val="1A237E"/>
          </a:solidFill>
        </p:spPr>
        <p:txBody>
          <a:bodyPr wrap="square" lIns="101600" rIns="101600" tIns="50800" bIns="50800">
            <a:spAutoFit/>
          </a:bodyPr>
          <a:lstStyle/>
          <a:p>
            <a:pPr>
              <a:defRPr sz="1100" b="1">
                <a:solidFill>
                  <a:srgbClr val="FFA500"/>
                </a:solidFill>
              </a:defRPr>
            </a:pPr>
            <a:r>
              <a:t>REAL CAREER CONNECTION:  </a:t>
            </a:r>
            <a:r>
              <a:rPr sz="1100" b="0">
                <a:solidFill>
                  <a:srgbClr val="FFFFFF"/>
                </a:solidFill>
              </a:rPr>
              <a:t>Behavioral Neuroscientists study how the brain drives behavior, including addiction and habit formation. They work in research labs, pharmaceutical companies, and tech ethics departments, earning $70,000–$140,000/year. UX Ethics Designers at companies like Apple and Google earn $90,000–$170,000/year designing technology that respects human well-being.</a:t>
            </a:r>
            <a:r>
              <a:rPr sz="1100" b="0">
                <a:solidFill>
                  <a:srgbClr val="FFFFFF"/>
                </a:solidFill>
              </a:rPr>
              <a:t> The skills you're using TODAY are the same ones they use on the job!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9/9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